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2" r:id="rId4"/>
    <p:sldId id="264" r:id="rId5"/>
    <p:sldId id="269" r:id="rId6"/>
    <p:sldId id="27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CF810A-AF3D-4E03-A674-5B8BFBD66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DF97A9-3F75-478B-AD1C-0A3ADF6873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FB124B-90CA-4914-89B4-640053930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42C2DE-8927-4F20-91FB-8C0F8AEA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60A619-F3F1-427A-A703-E4469CB2C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631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A29753-25B2-4BD2-B861-6A3603CB0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377010-4E3C-4B2F-905E-024F9FC0D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68629F-7858-4147-BBF9-C3AE7F73A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E7E736-9DD9-49A7-B261-B56E24B9F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34F130-E070-4FB7-B472-2D76AB2C4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096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CCF27B4-4F46-482C-8AB3-47A3197F46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3EA1E0-0981-4A81-8893-71328092F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FEEE1B-8CF1-4DBB-A5B5-08A08359F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A55FEE-4E36-4A30-B99D-D9AD1A90D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8D779C-3199-41F7-BD53-D4AA3EBA3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288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8E113-79EB-480B-84E9-8E1B5D55E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264AB8-0354-4C3F-882E-B7ECAE90A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A614E7-59AC-4A49-A44F-B344D8BEC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D13447-D82D-4745-BC5B-12E8571C4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E0B882-9CD9-4F1E-A42F-642EADAAD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355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C3FA2F-CE54-468C-9D8C-2FF57AD9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EE6CBA-02DF-49C8-99C0-B8293E0A4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6A3D1D-7718-4938-9C9C-3069CA5E5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B90321-B91B-4829-9C39-E6291031C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E0FC0C-94E6-49A7-AD9E-61FCDAC64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843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6DDA23-6EED-4C74-AD31-47FAB3CF2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4CA3F1-F3B3-4CF4-8DF9-95E4A12E2F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4BBC62-393D-498F-99F4-DF602B0061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1ACA81-786C-4792-9794-1C98492D7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535FC2-35DB-4C9F-B0D7-21FB355BA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E24CF3-EAEB-4B15-A618-2A5D36394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563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38956C-FA65-428C-BB8D-55AC0E022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360AEE-F48C-42DB-9DC2-B2814138D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16EFD3B-5E46-4ACA-B66B-E6ABDCE5A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4235CF-035F-43F2-9364-937D369601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DC164EF-4134-495C-90A4-1A11B20D4F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D0648B0-4FB6-40AC-AC41-9BA28886D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CC33594-9179-4D6A-B5E7-4128F4A0F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AADC4D5-A4AD-48C9-98A2-646A6E795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798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58632-51E5-4CDF-9C4D-50AE401EF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2C5C55-7FC7-4493-BBC5-0B67543EC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BC4437-2D2A-4DCC-B009-569DA8F68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9466E9-35D3-4749-9F82-835AE3FB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68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6B3C2C6-C367-4124-BD5A-36B398478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74186A7-36ED-41C0-9ACD-D99C71AB8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D0418B-075B-4F3A-B0FC-A87EF570C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392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D59BF8-7D0B-4616-AECE-313C11FE7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0C0805-3B81-49D2-B383-24221E35A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9019AD-9E53-4D70-90B2-3243161CC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F38802-4EFD-4071-8BBA-2BE0E2F09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DA73DC-37AD-490B-A492-6CDE436FF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4D85BB-1458-4537-8E20-3E0CE378B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327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B785D-CC5F-4D12-8CFC-6315EB56A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F82339-8E12-4882-937C-6C59A5235A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D897EF-8D5B-4F65-AD4F-1ACCAA5879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8B46DC-D8B0-4EDE-872F-3B68290B4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1BEBDD-4AAC-4958-9C6E-11AFA9805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02C189-FF59-4C4B-A936-5F82D57A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6619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9E0CDB7-BAFC-4FCD-B097-6DB7934D3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E2C8AB-1C4A-4A45-A368-9870C5D8C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7EB933-75EE-4FE8-B310-5D89A6A8EC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140E8-A7F4-4159-ABD0-E755FE95CA88}" type="datetimeFigureOut">
              <a:rPr lang="ko-KR" altLang="en-US" smtClean="0"/>
              <a:t>2020-12-01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5B027D-F9DC-4136-AAD0-2B41200DE7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33FADF-BB62-499E-8459-4E9CDD3CC6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D4A81-5131-43D0-B036-44FC49CA7A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0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D355C8E4-602A-450E-87E9-C1CD77B8F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257" y="998876"/>
            <a:ext cx="7445486" cy="3933827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90E5ECF-3D7B-480D-BE9D-5E93B587F8AB}"/>
              </a:ext>
            </a:extLst>
          </p:cNvPr>
          <p:cNvSpPr/>
          <p:nvPr/>
        </p:nvSpPr>
        <p:spPr>
          <a:xfrm>
            <a:off x="3719340" y="5571018"/>
            <a:ext cx="4753320" cy="4055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ts val="0"/>
              </a:spcBef>
              <a:defRPr/>
            </a:pPr>
            <a:r>
              <a:rPr lang="en-US" altLang="ko-KR" spc="100" dirty="0">
                <a:ln w="9525">
                  <a:solidFill>
                    <a:schemeClr val="bg1">
                      <a:alpha val="30000"/>
                    </a:schemeClr>
                  </a:solidFill>
                </a:ln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&lt;X</a:t>
            </a:r>
            <a:r>
              <a:rPr lang="ko-KR" altLang="en-US" spc="100" dirty="0">
                <a:ln w="9525">
                  <a:solidFill>
                    <a:schemeClr val="bg1">
                      <a:alpha val="30000"/>
                    </a:schemeClr>
                  </a:solidFill>
                </a:ln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카드 뒤집기 게임 구현하기</a:t>
            </a:r>
            <a:r>
              <a:rPr lang="en-US" altLang="ko-KR" spc="100" dirty="0">
                <a:ln w="9525">
                  <a:solidFill>
                    <a:schemeClr val="bg1">
                      <a:alpha val="30000"/>
                    </a:schemeClr>
                  </a:solidFill>
                </a:ln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85386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61"/>
    </mc:Choice>
    <mc:Fallback xmlns="">
      <p:transition spd="slow" advTm="1166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95079808-9D3A-4733-946F-AE0541B07DEE}"/>
              </a:ext>
            </a:extLst>
          </p:cNvPr>
          <p:cNvSpPr txBox="1">
            <a:spLocks/>
          </p:cNvSpPr>
          <p:nvPr/>
        </p:nvSpPr>
        <p:spPr>
          <a:xfrm>
            <a:off x="537663" y="-227958"/>
            <a:ext cx="5675784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dirty="0"/>
              <a:t>X</a:t>
            </a:r>
            <a:r>
              <a:rPr lang="ko-KR" altLang="en-US" sz="4800" dirty="0"/>
              <a:t>카드 뒤집기 게임</a:t>
            </a:r>
          </a:p>
        </p:txBody>
      </p:sp>
      <p:graphicFrame>
        <p:nvGraphicFramePr>
          <p:cNvPr id="13" name="표 5">
            <a:extLst>
              <a:ext uri="{FF2B5EF4-FFF2-40B4-BE49-F238E27FC236}">
                <a16:creationId xmlns:a16="http://schemas.microsoft.com/office/drawing/2014/main" id="{3302E80B-8594-4F57-8FB0-18788B29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595325"/>
              </p:ext>
            </p:extLst>
          </p:nvPr>
        </p:nvGraphicFramePr>
        <p:xfrm>
          <a:off x="553388" y="1262299"/>
          <a:ext cx="6085950" cy="5270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5962">
                  <a:extLst>
                    <a:ext uri="{9D8B030D-6E8A-4147-A177-3AD203B41FA5}">
                      <a16:colId xmlns:a16="http://schemas.microsoft.com/office/drawing/2014/main" val="3828999927"/>
                    </a:ext>
                  </a:extLst>
                </a:gridCol>
                <a:gridCol w="1022871">
                  <a:extLst>
                    <a:ext uri="{9D8B030D-6E8A-4147-A177-3AD203B41FA5}">
                      <a16:colId xmlns:a16="http://schemas.microsoft.com/office/drawing/2014/main" val="2389818255"/>
                    </a:ext>
                  </a:extLst>
                </a:gridCol>
                <a:gridCol w="1022871">
                  <a:extLst>
                    <a:ext uri="{9D8B030D-6E8A-4147-A177-3AD203B41FA5}">
                      <a16:colId xmlns:a16="http://schemas.microsoft.com/office/drawing/2014/main" val="3160161545"/>
                    </a:ext>
                  </a:extLst>
                </a:gridCol>
                <a:gridCol w="1022871">
                  <a:extLst>
                    <a:ext uri="{9D8B030D-6E8A-4147-A177-3AD203B41FA5}">
                      <a16:colId xmlns:a16="http://schemas.microsoft.com/office/drawing/2014/main" val="690732814"/>
                    </a:ext>
                  </a:extLst>
                </a:gridCol>
                <a:gridCol w="1018700">
                  <a:extLst>
                    <a:ext uri="{9D8B030D-6E8A-4147-A177-3AD203B41FA5}">
                      <a16:colId xmlns:a16="http://schemas.microsoft.com/office/drawing/2014/main" val="185566252"/>
                    </a:ext>
                  </a:extLst>
                </a:gridCol>
                <a:gridCol w="892675">
                  <a:extLst>
                    <a:ext uri="{9D8B030D-6E8A-4147-A177-3AD203B41FA5}">
                      <a16:colId xmlns:a16="http://schemas.microsoft.com/office/drawing/2014/main" val="3206090850"/>
                    </a:ext>
                  </a:extLst>
                </a:gridCol>
              </a:tblGrid>
              <a:tr h="7709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CARD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b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3</a:t>
                      </a:r>
                    </a:p>
                    <a:p>
                      <a:pPr latinLnBrk="1"/>
                      <a:endParaRPr lang="en-US" altLang="ko-KR" sz="105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lang="en-US" altLang="ko-KR" sz="1050" b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2</a:t>
                      </a:r>
                      <a:endParaRPr lang="ko-KR" altLang="en-US" sz="105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3875957"/>
                  </a:ext>
                </a:extLst>
              </a:tr>
              <a:tr h="9139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5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5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1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endParaRPr lang="ko-KR" altLang="en-US" sz="105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04671"/>
                  </a:ext>
                </a:extLst>
              </a:tr>
              <a:tr h="9139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5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4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2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endParaRPr lang="ko-KR" altLang="en-US" sz="105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8506796"/>
                  </a:ext>
                </a:extLst>
              </a:tr>
              <a:tr h="9139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5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5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1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endParaRPr lang="ko-KR" altLang="en-US" sz="105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1719685"/>
                  </a:ext>
                </a:extLst>
              </a:tr>
              <a:tr h="9139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haroni" panose="02010803020104030203" pitchFamily="2" charset="-79"/>
                          <a:ea typeface="+mn-ea"/>
                          <a:cs typeface="Aharoni" panose="02010803020104030203" pitchFamily="2" charset="-79"/>
                        </a:rPr>
                        <a:t>CARD</a:t>
                      </a:r>
                      <a:endParaRPr kumimoji="0" lang="ko-KR" alt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haroni" panose="02010803020104030203" pitchFamily="2" charset="-79"/>
                        <a:ea typeface="+mn-ea"/>
                        <a:cs typeface="Aharoni" panose="02010803020104030203" pitchFamily="2" charset="-79"/>
                      </a:endParaRPr>
                    </a:p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5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2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3</a:t>
                      </a:r>
                      <a:endParaRPr kumimoji="0" lang="ko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endParaRPr lang="ko-KR" altLang="en-US" sz="105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21881"/>
                  </a:ext>
                </a:extLst>
              </a:tr>
              <a:tr h="8436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3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2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4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2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2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3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6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1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숫자합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4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X </a:t>
                      </a: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개수 </a:t>
                      </a:r>
                      <a:r>
                        <a:rPr kumimoji="0" lang="en-US" altLang="ko-KR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haroni" panose="020B0604020202020204" pitchFamily="2" charset="-79"/>
                        </a:rPr>
                        <a:t>: 1</a:t>
                      </a:r>
                      <a:endParaRPr kumimoji="0" lang="ko-KR" alt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  <a:p>
                      <a:pPr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haroni" panose="020B0604020202020204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383757"/>
                  </a:ext>
                </a:extLst>
              </a:tr>
            </a:tbl>
          </a:graphicData>
        </a:graphic>
      </p:graphicFrame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66BC1CF7-1FFB-401E-B52C-8FF57320038A}"/>
              </a:ext>
            </a:extLst>
          </p:cNvPr>
          <p:cNvSpPr/>
          <p:nvPr/>
        </p:nvSpPr>
        <p:spPr>
          <a:xfrm>
            <a:off x="7007192" y="1896173"/>
            <a:ext cx="779646" cy="500514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60FA79C-CE3C-465B-8986-4315A9887EC2}"/>
              </a:ext>
            </a:extLst>
          </p:cNvPr>
          <p:cNvSpPr/>
          <p:nvPr/>
        </p:nvSpPr>
        <p:spPr>
          <a:xfrm>
            <a:off x="7950467" y="1647306"/>
            <a:ext cx="3579140" cy="132556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해당하는 줄의 카드에 해당하는 </a:t>
            </a:r>
            <a:r>
              <a:rPr lang="ko-KR" alt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숫자들의 합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과 </a:t>
            </a:r>
            <a:r>
              <a:rPr lang="en-US" altLang="ko-KR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‘X’</a:t>
            </a:r>
            <a:r>
              <a:rPr lang="ko-KR" alt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카드의 개수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가 단서로 주어진다</a:t>
            </a: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B2E585F7-27D4-4C9F-8563-8097BA0BA70B}"/>
              </a:ext>
            </a:extLst>
          </p:cNvPr>
          <p:cNvSpPr/>
          <p:nvPr/>
        </p:nvSpPr>
        <p:spPr>
          <a:xfrm>
            <a:off x="7007192" y="4117738"/>
            <a:ext cx="779646" cy="500514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B77FD4A-D5D4-4B26-8629-179C972C10F9}"/>
              </a:ext>
            </a:extLst>
          </p:cNvPr>
          <p:cNvSpPr/>
          <p:nvPr/>
        </p:nvSpPr>
        <p:spPr>
          <a:xfrm>
            <a:off x="7950467" y="3868871"/>
            <a:ext cx="3579140" cy="132556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‘X’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카드를 피해서 숫자카드를 뒤집는다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-&gt;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모든 숫자카드를 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뒤집으면 성공</a:t>
            </a:r>
          </a:p>
        </p:txBody>
      </p:sp>
    </p:spTree>
    <p:extLst>
      <p:ext uri="{BB962C8B-B14F-4D97-AF65-F5344CB8AC3E}">
        <p14:creationId xmlns:p14="http://schemas.microsoft.com/office/powerpoint/2010/main" val="328946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984"/>
    </mc:Choice>
    <mc:Fallback xmlns="">
      <p:transition spd="slow" advTm="2698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E15E5C7-131F-4DFB-9B9C-B62CDAB4228D}"/>
              </a:ext>
            </a:extLst>
          </p:cNvPr>
          <p:cNvSpPr/>
          <p:nvPr/>
        </p:nvSpPr>
        <p:spPr>
          <a:xfrm>
            <a:off x="1670670" y="925098"/>
            <a:ext cx="2868951" cy="972234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Card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61AC40-DE85-49C2-8183-0ED51B3BFBFE}"/>
              </a:ext>
            </a:extLst>
          </p:cNvPr>
          <p:cNvSpPr/>
          <p:nvPr/>
        </p:nvSpPr>
        <p:spPr>
          <a:xfrm>
            <a:off x="6507597" y="925098"/>
            <a:ext cx="2868951" cy="972234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</a:t>
            </a: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X’CardGame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772FCD4-1DB5-47AB-A02D-976530330284}"/>
              </a:ext>
            </a:extLst>
          </p:cNvPr>
          <p:cNvSpPr/>
          <p:nvPr/>
        </p:nvSpPr>
        <p:spPr>
          <a:xfrm>
            <a:off x="1875574" y="2457747"/>
            <a:ext cx="2429564" cy="6256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List board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3FDCA0D-5469-416F-B23D-349719F0AD3C}"/>
              </a:ext>
            </a:extLst>
          </p:cNvPr>
          <p:cNvSpPr/>
          <p:nvPr/>
        </p:nvSpPr>
        <p:spPr>
          <a:xfrm>
            <a:off x="6429676" y="2371059"/>
            <a:ext cx="3040000" cy="712330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Card Button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4" name="Rectangle 1">
            <a:extLst>
              <a:ext uri="{FF2B5EF4-FFF2-40B4-BE49-F238E27FC236}">
                <a16:creationId xmlns:a16="http://schemas.microsoft.com/office/drawing/2014/main" id="{C1DC84BC-4AE6-40BF-8110-3E88AE639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9309" y="3644391"/>
            <a:ext cx="6434322" cy="30777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.card.board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][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] 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Button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str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.card.board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][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]),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.buttonClicked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kumimoji="0" lang="ko-KR" altLang="ko-KR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913DF48-2644-406D-952B-367D88C6AE6F}"/>
              </a:ext>
            </a:extLst>
          </p:cNvPr>
          <p:cNvSpPr txBox="1"/>
          <p:nvPr/>
        </p:nvSpPr>
        <p:spPr>
          <a:xfrm>
            <a:off x="9901101" y="3182725"/>
            <a:ext cx="20868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버튼을 만든다</a:t>
            </a: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ko-KR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6DBF8A9-01EF-40BE-A476-48E91C85D6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5138" y="4355943"/>
            <a:ext cx="7130685" cy="181588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range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.line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for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range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.line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.line-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or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.line-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.card.board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Button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.card.board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]),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.buttonClicked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!=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.line-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and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!=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.line-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b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.card.board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 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Button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.card.board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]),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.buttonClicked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.card.board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][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setText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card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 +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.cardLayout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QGridLayout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</a:t>
            </a:r>
            <a:endParaRPr kumimoji="0" lang="ko-KR" altLang="ko-KR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7463C6-D89B-458B-AECD-FC3A0F17CC75}"/>
              </a:ext>
            </a:extLst>
          </p:cNvPr>
          <p:cNvSpPr txBox="1"/>
          <p:nvPr/>
        </p:nvSpPr>
        <p:spPr>
          <a:xfrm>
            <a:off x="245623" y="3181057"/>
            <a:ext cx="49319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 카드와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4</a:t>
            </a:r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 이하의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‘x’</a:t>
            </a:r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카드들로 구성되어 있다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</a:p>
          <a:p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‘x’</a:t>
            </a:r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카드는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3/10</a:t>
            </a:r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확률로 나오도록 한다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숫자는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1,2,3</a:t>
            </a:r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 각각 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4/7, 2/7, 1/7</a:t>
            </a:r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확률이 되도록 한다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ko-KR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813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46"/>
    </mc:Choice>
    <mc:Fallback xmlns="">
      <p:transition spd="slow" advTm="3894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E15E5C7-131F-4DFB-9B9C-B62CDAB4228D}"/>
              </a:ext>
            </a:extLst>
          </p:cNvPr>
          <p:cNvSpPr/>
          <p:nvPr/>
        </p:nvSpPr>
        <p:spPr>
          <a:xfrm>
            <a:off x="1670670" y="969981"/>
            <a:ext cx="2868951" cy="972234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Card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61AC40-DE85-49C2-8183-0ED51B3BFBFE}"/>
              </a:ext>
            </a:extLst>
          </p:cNvPr>
          <p:cNvSpPr/>
          <p:nvPr/>
        </p:nvSpPr>
        <p:spPr>
          <a:xfrm>
            <a:off x="6507597" y="969981"/>
            <a:ext cx="2868951" cy="972234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</a:t>
            </a: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X’CardGame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772FCD4-1DB5-47AB-A02D-976530330284}"/>
              </a:ext>
            </a:extLst>
          </p:cNvPr>
          <p:cNvSpPr/>
          <p:nvPr/>
        </p:nvSpPr>
        <p:spPr>
          <a:xfrm>
            <a:off x="1890363" y="2136901"/>
            <a:ext cx="2429564" cy="6256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List board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3FDCA0D-5469-416F-B23D-349719F0AD3C}"/>
              </a:ext>
            </a:extLst>
          </p:cNvPr>
          <p:cNvSpPr/>
          <p:nvPr/>
        </p:nvSpPr>
        <p:spPr>
          <a:xfrm>
            <a:off x="6430857" y="2136901"/>
            <a:ext cx="3040000" cy="712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Card Button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CDA015C-FFA5-45AF-A0FE-C921524115D1}"/>
              </a:ext>
            </a:extLst>
          </p:cNvPr>
          <p:cNvSpPr/>
          <p:nvPr/>
        </p:nvSpPr>
        <p:spPr>
          <a:xfrm>
            <a:off x="6422072" y="3043917"/>
            <a:ext cx="3040000" cy="712330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Change Button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93939BB5-F28F-4306-9E36-79912897AE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1882" y="3858200"/>
            <a:ext cx="5430190" cy="249299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ChangeButton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.changeLayout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QGridLayout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.keyCombo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QComboBox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.keyCombo.addItem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"4*4"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.keyCombo.addItem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"5*5"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.keyCombo.addItem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"6*6"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.changeLayout.addWidget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.keyCombo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.changeButton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QPushButton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Change</a:t>
            </a:r>
            <a:r>
              <a:rPr kumimoji="0" lang="ko-KR" altLang="ko-KR" sz="12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.changeButton.clicked.connect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.changeButtonClicked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.changeLayout.addWidget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.changeButton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.mainLayout.addLayout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.changeLayout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3" name="Rectangle 4">
            <a:extLst>
              <a:ext uri="{FF2B5EF4-FFF2-40B4-BE49-F238E27FC236}">
                <a16:creationId xmlns:a16="http://schemas.microsoft.com/office/drawing/2014/main" id="{823353A9-AF2C-4BFE-B14F-C3E2A5D4C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9849" y="4017318"/>
            <a:ext cx="3382016" cy="24622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changeButtonClicked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keyline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.keyCombo.currentText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keyline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"4*4"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.line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5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.newStart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keyline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"5*5"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.line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6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.newStart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keyline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== 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"6*6"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.line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7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.newStart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</a:t>
            </a:r>
            <a:endParaRPr kumimoji="0" lang="ko-KR" altLang="ko-KR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511A9B3-FC43-4C90-BDB6-28E0A9394205}"/>
              </a:ext>
            </a:extLst>
          </p:cNvPr>
          <p:cNvSpPr/>
          <p:nvPr/>
        </p:nvSpPr>
        <p:spPr>
          <a:xfrm>
            <a:off x="163036" y="325269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4*4, 5*5, 6*6</a:t>
            </a:r>
            <a:r>
              <a:rPr lang="ko-KR" altLang="ko-KR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으로 카드 개수를 다르게 해서 게임을 할 수 있다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9452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80"/>
    </mc:Choice>
    <mc:Fallback xmlns="">
      <p:transition spd="slow" advTm="1838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E15E5C7-131F-4DFB-9B9C-B62CDAB4228D}"/>
              </a:ext>
            </a:extLst>
          </p:cNvPr>
          <p:cNvSpPr/>
          <p:nvPr/>
        </p:nvSpPr>
        <p:spPr>
          <a:xfrm>
            <a:off x="1670670" y="969981"/>
            <a:ext cx="2868951" cy="972234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Card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61AC40-DE85-49C2-8183-0ED51B3BFBFE}"/>
              </a:ext>
            </a:extLst>
          </p:cNvPr>
          <p:cNvSpPr/>
          <p:nvPr/>
        </p:nvSpPr>
        <p:spPr>
          <a:xfrm>
            <a:off x="6507597" y="969981"/>
            <a:ext cx="2868951" cy="972234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</a:t>
            </a: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X’CardGame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772FCD4-1DB5-47AB-A02D-976530330284}"/>
              </a:ext>
            </a:extLst>
          </p:cNvPr>
          <p:cNvSpPr/>
          <p:nvPr/>
        </p:nvSpPr>
        <p:spPr>
          <a:xfrm>
            <a:off x="1890363" y="2136901"/>
            <a:ext cx="2429564" cy="6256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List board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3FDCA0D-5469-416F-B23D-349719F0AD3C}"/>
              </a:ext>
            </a:extLst>
          </p:cNvPr>
          <p:cNvSpPr/>
          <p:nvPr/>
        </p:nvSpPr>
        <p:spPr>
          <a:xfrm>
            <a:off x="6430857" y="2136901"/>
            <a:ext cx="3040000" cy="712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Card Button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CDA015C-FFA5-45AF-A0FE-C921524115D1}"/>
              </a:ext>
            </a:extLst>
          </p:cNvPr>
          <p:cNvSpPr/>
          <p:nvPr/>
        </p:nvSpPr>
        <p:spPr>
          <a:xfrm>
            <a:off x="6422072" y="3043917"/>
            <a:ext cx="3040000" cy="712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Change Button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91E0B9B-7939-479B-A311-F57AE8F1D7C8}"/>
              </a:ext>
            </a:extLst>
          </p:cNvPr>
          <p:cNvSpPr/>
          <p:nvPr/>
        </p:nvSpPr>
        <p:spPr>
          <a:xfrm>
            <a:off x="6422072" y="3945304"/>
            <a:ext cx="3040000" cy="712330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NewGame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Button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8EFB2AB-457D-4899-8631-B5D0858D4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7980" y="4089018"/>
            <a:ext cx="5461752" cy="5847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def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newStart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):</a:t>
            </a:r>
            <a: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#</a:t>
            </a:r>
            <a: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새로운 게임을 시작할 수 있도록 한다</a:t>
            </a:r>
            <a: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.</a:t>
            </a:r>
            <a:b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.cardButton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</a:t>
            </a:r>
            <a:endParaRPr kumimoji="0" lang="ko-KR" altLang="ko-KR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3BE6A2F-3DF3-48F3-9CBD-452C2CF44F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8687" y="5115683"/>
            <a:ext cx="9797554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.newgameButton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QToolButton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</a:t>
            </a:r>
            <a: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#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newgame</a:t>
            </a:r>
            <a:r>
              <a:rPr kumimoji="0" lang="ko-KR" altLang="ko-KR" sz="16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버튼을</a:t>
            </a:r>
            <a: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만든다</a:t>
            </a:r>
            <a: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-&gt; </a:t>
            </a:r>
            <a: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누르면 새로운 게임을 시작할 수 있도록</a:t>
            </a:r>
            <a:br>
              <a:rPr kumimoji="0" lang="ko-KR" altLang="ko-KR" sz="16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.newgameButton.setText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'New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Game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.newgameButton.clicked.connect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.newStart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ko-KR" altLang="ko-KR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53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33"/>
    </mc:Choice>
    <mc:Fallback xmlns="">
      <p:transition spd="slow" advTm="1343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E15E5C7-131F-4DFB-9B9C-B62CDAB4228D}"/>
              </a:ext>
            </a:extLst>
          </p:cNvPr>
          <p:cNvSpPr/>
          <p:nvPr/>
        </p:nvSpPr>
        <p:spPr>
          <a:xfrm>
            <a:off x="1670670" y="969981"/>
            <a:ext cx="2868951" cy="972234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Card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61AC40-DE85-49C2-8183-0ED51B3BFBFE}"/>
              </a:ext>
            </a:extLst>
          </p:cNvPr>
          <p:cNvSpPr/>
          <p:nvPr/>
        </p:nvSpPr>
        <p:spPr>
          <a:xfrm>
            <a:off x="6507597" y="969981"/>
            <a:ext cx="2868951" cy="972234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</a:t>
            </a:r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X’CardGame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772FCD4-1DB5-47AB-A02D-976530330284}"/>
              </a:ext>
            </a:extLst>
          </p:cNvPr>
          <p:cNvSpPr/>
          <p:nvPr/>
        </p:nvSpPr>
        <p:spPr>
          <a:xfrm>
            <a:off x="1890363" y="2136901"/>
            <a:ext cx="2429564" cy="6256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List board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03FDCA0D-5469-416F-B23D-349719F0AD3C}"/>
              </a:ext>
            </a:extLst>
          </p:cNvPr>
          <p:cNvSpPr/>
          <p:nvPr/>
        </p:nvSpPr>
        <p:spPr>
          <a:xfrm>
            <a:off x="6430857" y="2136901"/>
            <a:ext cx="3040000" cy="712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Card Button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CDA015C-FFA5-45AF-A0FE-C921524115D1}"/>
              </a:ext>
            </a:extLst>
          </p:cNvPr>
          <p:cNvSpPr/>
          <p:nvPr/>
        </p:nvSpPr>
        <p:spPr>
          <a:xfrm>
            <a:off x="6422072" y="3043917"/>
            <a:ext cx="3040000" cy="712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Change Button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91E0B9B-7939-479B-A311-F57AE8F1D7C8}"/>
              </a:ext>
            </a:extLst>
          </p:cNvPr>
          <p:cNvSpPr/>
          <p:nvPr/>
        </p:nvSpPr>
        <p:spPr>
          <a:xfrm>
            <a:off x="6422072" y="3945304"/>
            <a:ext cx="3040000" cy="712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NewGame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Button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77B1A4E-EBA8-46A2-ACA0-3DEAD8D2458D}"/>
              </a:ext>
            </a:extLst>
          </p:cNvPr>
          <p:cNvSpPr/>
          <p:nvPr/>
        </p:nvSpPr>
        <p:spPr>
          <a:xfrm>
            <a:off x="6422072" y="4878185"/>
            <a:ext cx="3040000" cy="712330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GameOverMessage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AAB51FC-0B81-41B9-9CB6-3088E4E4E2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072" y="3138133"/>
            <a:ext cx="5141077" cy="35394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def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GameOverMessage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message):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#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게임이 끝났을때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(Success or Fail) 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메세지 창이 뜨도록 한다</a:t>
            </a:r>
            <a:b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b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reply = QMessageBox.information(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b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                                    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  <a: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'</a:t>
            </a:r>
            <a:b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                                    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f'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{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message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037A6"/>
                </a:solidFill>
                <a:effectLst/>
                <a:latin typeface="Arial Unicode MS"/>
                <a:ea typeface="JetBrains Mono"/>
              </a:rPr>
              <a:t>} \n</a:t>
            </a:r>
            <a: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다시 시작</a:t>
            </a:r>
            <a: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?'</a:t>
            </a:r>
            <a:b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1" i="0" u="none" strike="noStrike" cap="none" normalizeH="0" baseline="0">
                <a:ln>
                  <a:noFill/>
                </a:ln>
                <a:solidFill>
                  <a:srgbClr val="008080"/>
                </a:solidFill>
                <a:effectLst/>
                <a:latin typeface="Arial Unicode MS"/>
                <a:ea typeface="JetBrains Mono"/>
              </a:rPr>
              <a:t>                                    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QMessageBox.Yes | QMessageBox.No)</a:t>
            </a:r>
            <a:b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# Yes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버튼을 누르면 새로운 게임을 시작할 수 있도록 한다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.</a:t>
            </a:r>
            <a:b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reply == QMessageBox.Yes:</a:t>
            </a:r>
            <a:b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.newStart()</a:t>
            </a:r>
            <a:b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b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# No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버튼을 누르면 게임이 끝나도록 한다</a:t>
            </a: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.</a:t>
            </a:r>
            <a:b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Arial Unicode MS"/>
                <a:ea typeface="JetBrains Mono"/>
              </a:rPr>
              <a:t>self</a:t>
            </a:r>
            <a:r>
              <a:rPr kumimoji="0" lang="ko-KR" altLang="ko-KR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.close()</a:t>
            </a:r>
            <a:endParaRPr kumimoji="0" lang="ko-KR" altLang="ko-KR" sz="4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F7ABFD-C459-48BD-904C-A74DCE118687}"/>
              </a:ext>
            </a:extLst>
          </p:cNvPr>
          <p:cNvSpPr/>
          <p:nvPr/>
        </p:nvSpPr>
        <p:spPr>
          <a:xfrm>
            <a:off x="4678321" y="5701614"/>
            <a:ext cx="6096000" cy="95083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ko-KR" sz="16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성공 또는 실패하면 메시지 창이 뜨게 한다</a:t>
            </a:r>
            <a:r>
              <a:rPr lang="en-US" altLang="ko-KR" sz="1600" kern="1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ko-KR" altLang="ko-KR" sz="1600" kern="100" dirty="0">
              <a:latin typeface="나눔스퀘어_ac" panose="020B0600000101010101" pitchFamily="50" charset="-127"/>
              <a:ea typeface="나눔스퀘어_ac" panose="020B0600000101010101" pitchFamily="50" charset="-127"/>
              <a:cs typeface="Times New Roman" panose="02020603050405020304" pitchFamily="18" charset="0"/>
            </a:endParaRPr>
          </a:p>
          <a:p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메시지 창은 성공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또는 실패했다는 것을 알려주고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게임을 다시 시작할 것인지 묻는다</a:t>
            </a: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  <a:cs typeface="Times New Roman" panose="02020603050405020304" pitchFamily="18" charset="0"/>
              </a:rPr>
              <a:t>.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6555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58"/>
    </mc:Choice>
    <mc:Fallback xmlns="">
      <p:transition spd="slow" advTm="1365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C3BF971C-213A-46CE-8223-1C6AE2525174}"/>
              </a:ext>
            </a:extLst>
          </p:cNvPr>
          <p:cNvSpPr txBox="1">
            <a:spLocks/>
          </p:cNvSpPr>
          <p:nvPr/>
        </p:nvSpPr>
        <p:spPr>
          <a:xfrm>
            <a:off x="-834977" y="191218"/>
            <a:ext cx="7235776" cy="7094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구현한 모습</a:t>
            </a:r>
          </a:p>
        </p:txBody>
      </p:sp>
      <p:pic>
        <p:nvPicPr>
          <p:cNvPr id="4" name="화면 녹화 3">
            <a:hlinkClick r:id="" action="ppaction://media"/>
            <a:extLst>
              <a:ext uri="{FF2B5EF4-FFF2-40B4-BE49-F238E27FC236}">
                <a16:creationId xmlns:a16="http://schemas.microsoft.com/office/drawing/2014/main" id="{1C24BC70-F7CE-4F55-9F43-D73017652D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0771" y="831850"/>
            <a:ext cx="808355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80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087"/>
    </mc:Choice>
    <mc:Fallback xmlns="">
      <p:transition spd="slow" advTm="54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3343" objId="4"/>
        <p14:triggerEvt type="onClick" time="3343" objId="4"/>
        <p14:stopEvt time="51285" objId="4"/>
      </p14:showEvt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789</Words>
  <Application>Microsoft Office PowerPoint</Application>
  <PresentationFormat>와이드스크린</PresentationFormat>
  <Paragraphs>97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Arial Unicode MS</vt:lpstr>
      <vt:lpstr>HY견고딕</vt:lpstr>
      <vt:lpstr>나눔스퀘어_ac</vt:lpstr>
      <vt:lpstr>나눔스퀘어_ac Bold</vt:lpstr>
      <vt:lpstr>맑은 고딕</vt:lpstr>
      <vt:lpstr>Aharoni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나단 송</dc:creator>
  <cp:lastModifiedBy>나단 송</cp:lastModifiedBy>
  <cp:revision>23</cp:revision>
  <dcterms:created xsi:type="dcterms:W3CDTF">2020-11-30T14:40:59Z</dcterms:created>
  <dcterms:modified xsi:type="dcterms:W3CDTF">2020-11-30T21:52:25Z</dcterms:modified>
</cp:coreProperties>
</file>